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1"/>
  </p:sldMasterIdLst>
  <p:notesMasterIdLst>
    <p:notesMasterId r:id="rId19"/>
  </p:notesMasterIdLst>
  <p:handoutMasterIdLst>
    <p:handoutMasterId r:id="rId20"/>
  </p:handoutMasterIdLst>
  <p:sldIdLst>
    <p:sldId id="340" r:id="rId2"/>
    <p:sldId id="366" r:id="rId3"/>
    <p:sldId id="380" r:id="rId4"/>
    <p:sldId id="355" r:id="rId5"/>
    <p:sldId id="353" r:id="rId6"/>
    <p:sldId id="361" r:id="rId7"/>
    <p:sldId id="344" r:id="rId8"/>
    <p:sldId id="373" r:id="rId9"/>
    <p:sldId id="351" r:id="rId10"/>
    <p:sldId id="352" r:id="rId11"/>
    <p:sldId id="364" r:id="rId12"/>
    <p:sldId id="371" r:id="rId13"/>
    <p:sldId id="367" r:id="rId14"/>
    <p:sldId id="368" r:id="rId15"/>
    <p:sldId id="369" r:id="rId16"/>
    <p:sldId id="370" r:id="rId17"/>
    <p:sldId id="379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DCC"/>
    <a:srgbClr val="000000"/>
    <a:srgbClr val="4B8C8C"/>
    <a:srgbClr val="C6E1E0"/>
    <a:srgbClr val="CDAD72"/>
    <a:srgbClr val="2380C5"/>
    <a:srgbClr val="FFFFFF"/>
    <a:srgbClr val="00212C"/>
    <a:srgbClr val="E7ECF0"/>
    <a:srgbClr val="005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5400" autoAdjust="0"/>
  </p:normalViewPr>
  <p:slideViewPr>
    <p:cSldViewPr snapToGrid="0" snapToObjects="1">
      <p:cViewPr varScale="1">
        <p:scale>
          <a:sx n="89" d="100"/>
          <a:sy n="89" d="100"/>
        </p:scale>
        <p:origin x="576" y="77"/>
      </p:cViewPr>
      <p:guideLst>
        <p:guide orient="horz" pos="20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17D23-C73F-6740-8E31-032E399F3BA2}" type="datetimeFigureOut">
              <a:rPr lang="de-DE" smtClean="0"/>
              <a:t>18.11.2019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55543-ADD9-4045-8027-F210ADC449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259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8441E-76AA-7940-9A9F-B1D49C85111E}" type="datetimeFigureOut">
              <a:rPr lang="de-DE" smtClean="0"/>
              <a:t>18.11.2019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9B769-D64C-3A40-B0F2-9F13FD98B0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0628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418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275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633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376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915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91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6018-EC0C-9E43-AA86-962B262510EE}" type="datetime1">
              <a:rPr lang="de-DE" smtClean="0"/>
              <a:pPr/>
              <a:t>18.11.2019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38" y="1994515"/>
            <a:ext cx="4613544" cy="1999202"/>
          </a:xfrm>
          <a:prstGeom prst="rect">
            <a:avLst/>
          </a:prstGeom>
        </p:spPr>
      </p:pic>
      <p:cxnSp>
        <p:nvCxnSpPr>
          <p:cNvPr id="10" name="Gerader Verbinder 9"/>
          <p:cNvCxnSpPr/>
          <p:nvPr userDrawn="1"/>
        </p:nvCxnSpPr>
        <p:spPr>
          <a:xfrm>
            <a:off x="2151142" y="4343400"/>
            <a:ext cx="7874366" cy="0"/>
          </a:xfrm>
          <a:prstGeom prst="line">
            <a:avLst/>
          </a:prstGeom>
          <a:ln>
            <a:solidFill>
              <a:srgbClr val="4B8C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1" y="4862612"/>
            <a:ext cx="12192000" cy="1016353"/>
          </a:xfrm>
          <a:prstGeom prst="rect">
            <a:avLst/>
          </a:prstGeom>
        </p:spPr>
        <p:txBody>
          <a:bodyPr/>
          <a:lstStyle>
            <a:lvl1pPr algn="ctr">
              <a:defRPr sz="2000">
                <a:latin typeface="Montserrat Light" panose="00000400000000000000" pitchFamily="2" charset="0"/>
              </a:defRPr>
            </a:lvl1pPr>
            <a:lvl2pPr>
              <a:defRPr>
                <a:latin typeface="Montserrat Light" panose="00000400000000000000" pitchFamily="2" charset="0"/>
              </a:defRPr>
            </a:lvl2pPr>
            <a:lvl3pPr>
              <a:defRPr>
                <a:latin typeface="Montserrat Light" panose="00000400000000000000" pitchFamily="2" charset="0"/>
              </a:defRPr>
            </a:lvl3pPr>
            <a:lvl4pPr>
              <a:defRPr>
                <a:latin typeface="Montserrat Light" panose="00000400000000000000" pitchFamily="2" charset="0"/>
              </a:defRPr>
            </a:lvl4pPr>
            <a:lvl5pPr>
              <a:defRPr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6039809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525233"/>
            <a:ext cx="12192000" cy="560582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Montserrat Light" panose="00000400000000000000" pitchFamily="2" charset="0"/>
              </a:defRPr>
            </a:lvl1pPr>
            <a:lvl2pPr>
              <a:defRPr>
                <a:latin typeface="Montserrat Light" panose="00000400000000000000" pitchFamily="2" charset="0"/>
              </a:defRPr>
            </a:lvl2pPr>
            <a:lvl3pPr>
              <a:defRPr>
                <a:latin typeface="Montserrat Light" panose="00000400000000000000" pitchFamily="2" charset="0"/>
              </a:defRPr>
            </a:lvl3pPr>
            <a:lvl4pPr>
              <a:defRPr>
                <a:latin typeface="Montserrat Light" panose="00000400000000000000" pitchFamily="2" charset="0"/>
              </a:defRPr>
            </a:lvl4pPr>
            <a:lvl5pPr>
              <a:defRPr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13.09.2019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none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Technische Universität Hamburg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A3A962-7985-EA46-A142-B767453BF40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2103120" y="4343400"/>
            <a:ext cx="7985760" cy="0"/>
          </a:xfrm>
          <a:prstGeom prst="line">
            <a:avLst/>
          </a:prstGeom>
          <a:ln>
            <a:solidFill>
              <a:srgbClr val="4B8C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570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79998" y="2711183"/>
            <a:ext cx="10515600" cy="309525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400" baseline="0">
                <a:latin typeface="Montserrat SemiBold" panose="00000700000000000000" pitchFamily="2" charset="0"/>
              </a:defRPr>
            </a:lvl1pPr>
            <a:lvl2pPr>
              <a:defRPr sz="1400">
                <a:latin typeface="Montserrat Medium" panose="00000600000000000000" pitchFamily="2" charset="0"/>
              </a:defRPr>
            </a:lvl2pPr>
            <a:lvl3pPr>
              <a:defRPr sz="1400">
                <a:latin typeface="Montserrat Light" panose="00000400000000000000" pitchFamily="2" charset="0"/>
              </a:defRPr>
            </a:lvl3pPr>
            <a:lvl4pPr>
              <a:defRPr sz="1200">
                <a:latin typeface="Montserrat Light" panose="00000400000000000000" pitchFamily="2" charset="0"/>
              </a:defRPr>
            </a:lvl4pPr>
            <a:lvl5pPr>
              <a:defRPr sz="1200"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23B92C-34DF-2B46-B1D6-13D3072DEB74}" type="datetime1">
              <a:rPr lang="de-DE" smtClean="0"/>
              <a:pPr/>
              <a:t>18.11.2019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A3A962-7985-EA46-A142-B767453BF40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49518" y="1944050"/>
            <a:ext cx="10515600" cy="5829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latin typeface="Montserrat Light" panose="00000400000000000000" pitchFamily="2" charset="0"/>
              </a:defRPr>
            </a:lvl1pPr>
            <a:lvl2pPr>
              <a:defRPr>
                <a:latin typeface="Montserrat Light" panose="00000400000000000000" pitchFamily="2" charset="0"/>
              </a:defRPr>
            </a:lvl2pPr>
            <a:lvl3pPr>
              <a:defRPr>
                <a:latin typeface="Montserrat Light" panose="00000400000000000000" pitchFamily="2" charset="0"/>
              </a:defRPr>
            </a:lvl3pPr>
            <a:lvl4pPr>
              <a:defRPr>
                <a:latin typeface="Montserrat Light" panose="00000400000000000000" pitchFamily="2" charset="0"/>
              </a:defRPr>
            </a:lvl4pPr>
            <a:lvl5pPr>
              <a:defRPr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420650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79998" y="2711183"/>
            <a:ext cx="5002642" cy="309525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400" baseline="0">
                <a:latin typeface="Montserrat SemiBold" panose="00000700000000000000" pitchFamily="2" charset="0"/>
              </a:defRPr>
            </a:lvl1pPr>
            <a:lvl2pPr>
              <a:defRPr sz="1400">
                <a:latin typeface="Montserrat Medium" panose="00000600000000000000" pitchFamily="2" charset="0"/>
              </a:defRPr>
            </a:lvl2pPr>
            <a:lvl3pPr>
              <a:defRPr sz="1400">
                <a:latin typeface="Montserrat Light" panose="00000400000000000000" pitchFamily="2" charset="0"/>
              </a:defRPr>
            </a:lvl3pPr>
            <a:lvl4pPr>
              <a:defRPr sz="1200">
                <a:latin typeface="Montserrat Light" panose="00000400000000000000" pitchFamily="2" charset="0"/>
              </a:defRPr>
            </a:lvl4pPr>
            <a:lvl5pPr>
              <a:defRPr sz="1200"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23B92C-34DF-2B46-B1D6-13D3072DEB74}" type="datetime1">
              <a:rPr lang="de-DE" smtClean="0"/>
              <a:pPr/>
              <a:t>18.11.2019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A3A962-7985-EA46-A142-B767453BF40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49518" y="1944050"/>
            <a:ext cx="10515600" cy="5829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latin typeface="Montserrat Light" panose="00000400000000000000" pitchFamily="2" charset="0"/>
              </a:defRPr>
            </a:lvl1pPr>
            <a:lvl2pPr>
              <a:defRPr>
                <a:latin typeface="Montserrat Light" panose="00000400000000000000" pitchFamily="2" charset="0"/>
              </a:defRPr>
            </a:lvl2pPr>
            <a:lvl3pPr>
              <a:defRPr>
                <a:latin typeface="Montserrat Light" panose="00000400000000000000" pitchFamily="2" charset="0"/>
              </a:defRPr>
            </a:lvl3pPr>
            <a:lvl4pPr>
              <a:defRPr>
                <a:latin typeface="Montserrat Light" panose="00000400000000000000" pitchFamily="2" charset="0"/>
              </a:defRPr>
            </a:lvl4pPr>
            <a:lvl5pPr>
              <a:defRPr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Überschrift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392956" y="2709646"/>
            <a:ext cx="5002642" cy="309525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400" baseline="0">
                <a:latin typeface="Montserrat SemiBold" panose="00000700000000000000" pitchFamily="2" charset="0"/>
              </a:defRPr>
            </a:lvl1pPr>
            <a:lvl2pPr>
              <a:defRPr sz="1400">
                <a:latin typeface="Montserrat Medium" panose="00000600000000000000" pitchFamily="2" charset="0"/>
              </a:defRPr>
            </a:lvl2pPr>
            <a:lvl3pPr>
              <a:defRPr sz="1400">
                <a:latin typeface="Montserrat Light" panose="00000400000000000000" pitchFamily="2" charset="0"/>
              </a:defRPr>
            </a:lvl3pPr>
            <a:lvl4pPr>
              <a:defRPr sz="1200">
                <a:latin typeface="Montserrat Light" panose="00000400000000000000" pitchFamily="2" charset="0"/>
              </a:defRPr>
            </a:lvl4pPr>
            <a:lvl5pPr>
              <a:defRPr sz="1200"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965837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16018-EC0C-9E43-AA86-962B262510EE}" type="datetime1">
              <a:rPr lang="de-DE" smtClean="0"/>
              <a:t>18.11.2019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3A962-7985-EA46-A142-B767453BF40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6289707"/>
            <a:ext cx="12192000" cy="568295"/>
          </a:xfrm>
          <a:prstGeom prst="rect">
            <a:avLst/>
          </a:prstGeom>
          <a:solidFill>
            <a:srgbClr val="002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>
              <a:solidFill>
                <a:srgbClr val="00212C"/>
              </a:solidFill>
            </a:endParaRPr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287589" y="794759"/>
            <a:ext cx="11522699" cy="0"/>
          </a:xfrm>
          <a:prstGeom prst="line">
            <a:avLst/>
          </a:prstGeom>
          <a:ln w="9525">
            <a:solidFill>
              <a:srgbClr val="6BBA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 userDrawn="1"/>
        </p:nvSpPr>
        <p:spPr>
          <a:xfrm>
            <a:off x="0" y="6265452"/>
            <a:ext cx="12192000" cy="45719"/>
          </a:xfrm>
          <a:prstGeom prst="rect">
            <a:avLst/>
          </a:prstGeom>
          <a:solidFill>
            <a:srgbClr val="6BB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1" y="164592"/>
            <a:ext cx="2637564" cy="48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1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9" r:id="rId3"/>
    <p:sldLayoutId id="2147483690" r:id="rId4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mailto:digital.learning.lab@tuhh.d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digitallearninglab.de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3"/>
          <p:cNvSpPr txBox="1">
            <a:spLocks/>
          </p:cNvSpPr>
          <p:nvPr/>
        </p:nvSpPr>
        <p:spPr>
          <a:xfrm>
            <a:off x="2993727" y="4203240"/>
            <a:ext cx="6346786" cy="163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000" dirty="0">
              <a:solidFill>
                <a:schemeClr val="tx1"/>
              </a:solidFill>
              <a:latin typeface="Montserrat Light" panose="00000400000000000000" pitchFamily="2" charset="0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Open </a:t>
            </a:r>
            <a:r>
              <a:rPr lang="de-DE" dirty="0" err="1"/>
              <a:t>c</a:t>
            </a:r>
            <a:r>
              <a:rPr lang="de-DE" dirty="0" err="1" smtClean="0"/>
              <a:t>ompetence</a:t>
            </a:r>
            <a:r>
              <a:rPr lang="de-DE" dirty="0" smtClean="0"/>
              <a:t> </a:t>
            </a:r>
            <a:r>
              <a:rPr lang="de-DE" dirty="0" err="1"/>
              <a:t>c</a:t>
            </a:r>
            <a:r>
              <a:rPr lang="de-DE" dirty="0" err="1" smtClean="0"/>
              <a:t>enter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r>
              <a:rPr lang="de-DE" dirty="0" err="1" smtClean="0"/>
              <a:t>designing</a:t>
            </a:r>
            <a:r>
              <a:rPr lang="de-DE" dirty="0" smtClean="0"/>
              <a:t> </a:t>
            </a:r>
            <a:r>
              <a:rPr lang="de-DE" dirty="0" err="1" smtClean="0"/>
              <a:t>lessons</a:t>
            </a:r>
            <a:r>
              <a:rPr lang="de-DE" dirty="0" smtClean="0"/>
              <a:t> in a digital </a:t>
            </a:r>
            <a:r>
              <a:rPr lang="de-DE" dirty="0" err="1" smtClean="0"/>
              <a:t>age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79" b="60921"/>
          <a:stretch/>
        </p:blipFill>
        <p:spPr>
          <a:xfrm>
            <a:off x="11066177" y="6320271"/>
            <a:ext cx="1125823" cy="45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5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3"/>
          </p:nvPr>
        </p:nvSpPr>
        <p:spPr>
          <a:xfrm>
            <a:off x="879998" y="2711183"/>
            <a:ext cx="3676762" cy="309525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 Medium" panose="00000600000000000000" pitchFamily="2" charset="0"/>
              </a:rPr>
              <a:t>Access Layer </a:t>
            </a:r>
            <a:r>
              <a:rPr lang="de-DE" dirty="0" smtClean="0">
                <a:latin typeface="Montserrat Medium" panose="00000600000000000000" pitchFamily="2" charset="0"/>
              </a:rPr>
              <a:t>1: </a:t>
            </a:r>
            <a:r>
              <a:rPr lang="de-DE" dirty="0" err="1" smtClean="0">
                <a:latin typeface="Montserrat Medium" panose="00000600000000000000" pitchFamily="2" charset="0"/>
              </a:rPr>
              <a:t>Overview</a:t>
            </a:r>
            <a:r>
              <a:rPr lang="de-DE" dirty="0">
                <a:latin typeface="Montserrat Light" panose="00000400000000000000" pitchFamily="2" charset="0"/>
              </a:rPr>
              <a:t/>
            </a:r>
            <a:br>
              <a:rPr lang="de-DE" dirty="0">
                <a:latin typeface="Montserrat Light" panose="00000400000000000000" pitchFamily="2" charset="0"/>
              </a:rPr>
            </a:br>
            <a:r>
              <a:rPr lang="de-DE" dirty="0" err="1" smtClean="0">
                <a:latin typeface="Montserrat" panose="00000500000000000000" pitchFamily="2" charset="0"/>
              </a:rPr>
              <a:t>objectives</a:t>
            </a:r>
            <a:r>
              <a:rPr lang="de-DE" dirty="0" smtClean="0">
                <a:latin typeface="Montserrat" panose="00000500000000000000" pitchFamily="2" charset="0"/>
              </a:rPr>
              <a:t>, </a:t>
            </a:r>
            <a:r>
              <a:rPr lang="de-DE" dirty="0" err="1" smtClean="0">
                <a:latin typeface="Montserrat" panose="00000500000000000000" pitchFamily="2" charset="0"/>
              </a:rPr>
              <a:t>central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topics</a:t>
            </a:r>
            <a:r>
              <a:rPr lang="de-DE" dirty="0" smtClean="0">
                <a:latin typeface="Montserrat" panose="00000500000000000000" pitchFamily="2" charset="0"/>
              </a:rPr>
              <a:t>, </a:t>
            </a:r>
            <a:r>
              <a:rPr lang="de-DE" dirty="0" err="1" smtClean="0">
                <a:latin typeface="Montserrat" panose="00000500000000000000" pitchFamily="2" charset="0"/>
              </a:rPr>
              <a:t>competences</a:t>
            </a:r>
            <a:r>
              <a:rPr lang="de-DE" dirty="0" smtClean="0">
                <a:latin typeface="Montserrat" panose="00000500000000000000" pitchFamily="2" charset="0"/>
              </a:rPr>
              <a:t> in a digital </a:t>
            </a:r>
            <a:r>
              <a:rPr lang="de-DE" dirty="0" err="1" smtClean="0">
                <a:latin typeface="Montserrat" panose="00000500000000000000" pitchFamily="2" charset="0"/>
              </a:rPr>
              <a:t>world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 Medium" panose="00000600000000000000" pitchFamily="2" charset="0"/>
              </a:rPr>
              <a:t>Access Layer </a:t>
            </a:r>
            <a:r>
              <a:rPr lang="de-DE" dirty="0" smtClean="0">
                <a:latin typeface="Montserrat Medium" panose="00000600000000000000" pitchFamily="2" charset="0"/>
              </a:rPr>
              <a:t>2</a:t>
            </a:r>
            <a:r>
              <a:rPr lang="de-DE" dirty="0">
                <a:latin typeface="Montserrat Medium" panose="00000600000000000000" pitchFamily="2" charset="0"/>
              </a:rPr>
              <a:t>: </a:t>
            </a:r>
            <a:r>
              <a:rPr lang="de-DE" dirty="0" err="1">
                <a:latin typeface="Montserrat Medium" panose="00000600000000000000" pitchFamily="2" charset="0"/>
              </a:rPr>
              <a:t>H</a:t>
            </a:r>
            <a:r>
              <a:rPr lang="de-DE" dirty="0" err="1" smtClean="0">
                <a:latin typeface="Montserrat Medium" panose="00000600000000000000" pitchFamily="2" charset="0"/>
              </a:rPr>
              <a:t>ints</a:t>
            </a:r>
            <a:r>
              <a:rPr lang="de-DE" dirty="0" smtClean="0">
                <a:latin typeface="Montserrat Medium" panose="00000600000000000000" pitchFamily="2" charset="0"/>
              </a:rPr>
              <a:t/>
            </a:r>
            <a:br>
              <a:rPr lang="de-DE" dirty="0" smtClean="0">
                <a:latin typeface="Montserrat Medium" panose="00000600000000000000" pitchFamily="2" charset="0"/>
              </a:rPr>
            </a:br>
            <a:r>
              <a:rPr lang="de-DE" dirty="0" err="1" smtClean="0">
                <a:latin typeface="Montserrat" panose="00000500000000000000" pitchFamily="2" charset="0"/>
              </a:rPr>
              <a:t>background</a:t>
            </a:r>
            <a:r>
              <a:rPr lang="de-DE" dirty="0" smtClean="0">
                <a:latin typeface="Montserrat" panose="00000500000000000000" pitchFamily="2" charset="0"/>
              </a:rPr>
              <a:t>, </a:t>
            </a:r>
            <a:r>
              <a:rPr lang="de-DE" dirty="0" err="1" smtClean="0">
                <a:latin typeface="Montserrat" panose="00000500000000000000" pitchFamily="2" charset="0"/>
              </a:rPr>
              <a:t>further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literature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and</a:t>
            </a:r>
            <a:r>
              <a:rPr lang="de-DE" dirty="0" smtClean="0">
                <a:latin typeface="Montserrat" panose="00000500000000000000" pitchFamily="2" charset="0"/>
              </a:rPr>
              <a:t> links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18.11.2019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CDAD72"/>
                </a:solidFill>
              </a:rPr>
              <a:t>Trends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/>
          <a:stretch/>
        </p:blipFill>
        <p:spPr>
          <a:xfrm>
            <a:off x="5505450" y="1516944"/>
            <a:ext cx="6071234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9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content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18.11.2019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81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33" y="3598297"/>
            <a:ext cx="4727459" cy="195356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3"/>
          </p:nvPr>
        </p:nvSpPr>
        <p:spPr>
          <a:xfrm>
            <a:off x="879998" y="2711183"/>
            <a:ext cx="4584368" cy="309525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 err="1" smtClean="0">
                <a:solidFill>
                  <a:srgbClr val="000000"/>
                </a:solidFill>
                <a:latin typeface="Montserrat" panose="00000500000000000000" pitchFamily="2" charset="0"/>
              </a:rPr>
              <a:t>Teachers</a:t>
            </a:r>
            <a:r>
              <a:rPr lang="de-DE" dirty="0" smtClean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latin typeface="Montserrat" panose="00000500000000000000" pitchFamily="2" charset="0"/>
              </a:rPr>
              <a:t>can</a:t>
            </a:r>
            <a:r>
              <a:rPr lang="de-DE" dirty="0" smtClean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latin typeface="Montserrat" panose="00000500000000000000" pitchFamily="2" charset="0"/>
              </a:rPr>
              <a:t>publish</a:t>
            </a:r>
            <a:r>
              <a:rPr lang="de-DE" dirty="0" smtClean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latin typeface="Montserrat" panose="00000500000000000000" pitchFamily="2" charset="0"/>
              </a:rPr>
              <a:t>content</a:t>
            </a:r>
            <a:r>
              <a:rPr lang="de-DE" dirty="0" smtClean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latin typeface="Montserrat" panose="00000500000000000000" pitchFamily="2" charset="0"/>
              </a:rPr>
              <a:t>for</a:t>
            </a:r>
            <a:r>
              <a:rPr lang="de-DE" dirty="0" smtClean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latin typeface="Montserrat" panose="00000500000000000000" pitchFamily="2" charset="0"/>
              </a:rPr>
              <a:t>designing</a:t>
            </a:r>
            <a:r>
              <a:rPr lang="de-DE" dirty="0" smtClean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latin typeface="Montserrat" panose="00000500000000000000" pitchFamily="2" charset="0"/>
              </a:rPr>
              <a:t>lessons</a:t>
            </a:r>
            <a:r>
              <a:rPr lang="de-DE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latin typeface="Montserrat" panose="00000500000000000000" pitchFamily="2" charset="0"/>
              </a:rPr>
              <a:t>with</a:t>
            </a:r>
            <a:r>
              <a:rPr lang="de-DE" dirty="0" smtClean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latin typeface="Montserrat" panose="00000500000000000000" pitchFamily="2" charset="0"/>
              </a:rPr>
              <a:t>ease</a:t>
            </a:r>
            <a:r>
              <a:rPr lang="de-DE" dirty="0" smtClean="0">
                <a:solidFill>
                  <a:srgbClr val="000000"/>
                </a:solidFill>
                <a:latin typeface="Montserrat" panose="00000500000000000000" pitchFamily="2" charset="0"/>
              </a:rPr>
              <a:t>.</a:t>
            </a:r>
            <a:endParaRPr lang="de-DE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13.09.2019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>
                <a:solidFill>
                  <a:srgbClr val="000000"/>
                </a:solidFill>
              </a:rPr>
              <a:t>How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to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share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content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6392956" y="2711183"/>
            <a:ext cx="4919868" cy="2607010"/>
          </a:xfrm>
          <a:prstGeom prst="rect">
            <a:avLst/>
          </a:prstGeom>
          <a:solidFill>
            <a:srgbClr val="4B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468000" rtlCol="0" anchor="t"/>
          <a:lstStyle/>
          <a:p>
            <a:pPr>
              <a:lnSpc>
                <a:spcPct val="300000"/>
              </a:lnSpc>
            </a:pPr>
            <a:r>
              <a:rPr lang="de-DE" sz="1200" dirty="0" err="1" smtClean="0">
                <a:solidFill>
                  <a:schemeClr val="bg1"/>
                </a:solidFill>
                <a:latin typeface="Montserrat Medium" panose="00000600000000000000" pitchFamily="2" charset="0"/>
              </a:rPr>
              <a:t>Why</a:t>
            </a:r>
            <a:r>
              <a:rPr lang="de-DE" sz="1200" dirty="0" smtClean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 Medium" panose="00000600000000000000" pitchFamily="2" charset="0"/>
              </a:rPr>
              <a:t>share</a:t>
            </a:r>
            <a:r>
              <a:rPr lang="de-DE" sz="1200" dirty="0" smtClean="0">
                <a:solidFill>
                  <a:schemeClr val="bg1"/>
                </a:solidFill>
                <a:latin typeface="Montserrat Medium" panose="000006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 Medium" panose="00000600000000000000" pitchFamily="2" charset="0"/>
              </a:rPr>
              <a:t>content</a:t>
            </a:r>
            <a:r>
              <a:rPr lang="de-DE" sz="1200" dirty="0" smtClean="0">
                <a:solidFill>
                  <a:schemeClr val="bg1"/>
                </a:solidFill>
                <a:latin typeface="Montserrat Medium" panose="00000600000000000000" pitchFamily="2" charset="0"/>
              </a:rPr>
              <a:t>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Receive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support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with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developing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your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own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digital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teaching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design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Peer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feedback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on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your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design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Learn with, and from </a:t>
            </a:r>
            <a:r>
              <a:rPr lang="en-GB" sz="1200" dirty="0">
                <a:solidFill>
                  <a:schemeClr val="bg1"/>
                </a:solidFill>
                <a:latin typeface="Montserrat" panose="00000500000000000000" pitchFamily="2" charset="0"/>
              </a:rPr>
              <a:t>other teachers about lesson </a:t>
            </a:r>
            <a:r>
              <a:rPr lang="en-GB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development</a:t>
            </a:r>
            <a:endParaRPr lang="de-DE" sz="1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07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879998" y="2711183"/>
            <a:ext cx="4514962" cy="30952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 smtClean="0">
                <a:latin typeface="Montserrat" panose="00000500000000000000" pitchFamily="2" charset="0"/>
              </a:rPr>
              <a:t>In </a:t>
            </a:r>
            <a:r>
              <a:rPr lang="en-GB" dirty="0">
                <a:latin typeface="Montserrat" panose="00000500000000000000" pitchFamily="2" charset="0"/>
              </a:rPr>
              <a:t>order to </a:t>
            </a:r>
            <a:r>
              <a:rPr lang="en-GB" dirty="0" smtClean="0">
                <a:latin typeface="Montserrat" panose="00000500000000000000" pitchFamily="2" charset="0"/>
              </a:rPr>
              <a:t>contribute your </a:t>
            </a:r>
            <a:r>
              <a:rPr lang="en-GB" dirty="0">
                <a:latin typeface="Montserrat" panose="00000500000000000000" pitchFamily="2" charset="0"/>
              </a:rPr>
              <a:t>own content, it is necessary to create a user account.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 smtClean="0">
                <a:latin typeface="Montserrat" panose="00000500000000000000" pitchFamily="2" charset="0"/>
              </a:rPr>
              <a:t>A </a:t>
            </a:r>
            <a:r>
              <a:rPr lang="en-GB" dirty="0">
                <a:latin typeface="Montserrat" panose="00000500000000000000" pitchFamily="2" charset="0"/>
              </a:rPr>
              <a:t>user account can be </a:t>
            </a:r>
            <a:r>
              <a:rPr lang="en-GB" dirty="0" smtClean="0">
                <a:latin typeface="Montserrat" panose="00000500000000000000" pitchFamily="2" charset="0"/>
              </a:rPr>
              <a:t>created in </a:t>
            </a:r>
            <a:r>
              <a:rPr lang="en-GB" dirty="0">
                <a:latin typeface="Montserrat" panose="00000500000000000000" pitchFamily="2" charset="0"/>
              </a:rPr>
              <a:t>the "Login" area under the "Registration</a:t>
            </a:r>
            <a:r>
              <a:rPr lang="en-GB" dirty="0" smtClean="0">
                <a:latin typeface="Montserrat" panose="00000500000000000000" pitchFamily="2" charset="0"/>
              </a:rPr>
              <a:t>“ button.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 smtClean="0">
                <a:latin typeface="Montserrat" panose="00000500000000000000" pitchFamily="2" charset="0"/>
              </a:rPr>
              <a:t>After </a:t>
            </a:r>
            <a:r>
              <a:rPr lang="en-GB" dirty="0">
                <a:latin typeface="Montserrat" panose="00000500000000000000" pitchFamily="2" charset="0"/>
              </a:rPr>
              <a:t>confirming the e-mail address, access to the "Login" area is possible</a:t>
            </a:r>
            <a:r>
              <a:rPr lang="en-GB" dirty="0" smtClean="0">
                <a:latin typeface="Montserrat" panose="00000500000000000000" pitchFamily="2" charset="0"/>
              </a:rPr>
              <a:t>.</a:t>
            </a:r>
            <a:endParaRPr lang="de-DE" dirty="0" smtClean="0">
              <a:latin typeface="Montserrat" panose="00000500000000000000" pitchFamily="2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18.11.2019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Registration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" r="-1"/>
          <a:stretch/>
        </p:blipFill>
        <p:spPr>
          <a:xfrm>
            <a:off x="5514974" y="1516944"/>
            <a:ext cx="6061709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0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/>
          <a:stretch/>
        </p:blipFill>
        <p:spPr>
          <a:xfrm>
            <a:off x="5524500" y="1516944"/>
            <a:ext cx="6052184" cy="4064705"/>
          </a:xfrm>
          <a:prstGeom prst="rect">
            <a:avLst/>
          </a:prstGeom>
        </p:spPr>
      </p:pic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879998" y="2711183"/>
            <a:ext cx="4316842" cy="30952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 smtClean="0">
                <a:latin typeface="Montserrat" panose="00000500000000000000" pitchFamily="2" charset="0"/>
              </a:rPr>
              <a:t>In </a:t>
            </a:r>
            <a:r>
              <a:rPr lang="de-DE" dirty="0" err="1" smtClean="0">
                <a:latin typeface="Montserrat" panose="00000500000000000000" pitchFamily="2" charset="0"/>
              </a:rPr>
              <a:t>the</a:t>
            </a:r>
            <a:r>
              <a:rPr lang="de-DE" dirty="0" smtClean="0">
                <a:latin typeface="Montserrat" panose="00000500000000000000" pitchFamily="2" charset="0"/>
              </a:rPr>
              <a:t> “</a:t>
            </a:r>
            <a:r>
              <a:rPr lang="de-DE" dirty="0" err="1" smtClean="0">
                <a:latin typeface="Montserrat" panose="00000500000000000000" pitchFamily="2" charset="0"/>
              </a:rPr>
              <a:t>My</a:t>
            </a:r>
            <a:r>
              <a:rPr lang="de-DE" dirty="0" smtClean="0">
                <a:latin typeface="Montserrat" panose="00000500000000000000" pitchFamily="2" charset="0"/>
              </a:rPr>
              <a:t> Content“ </a:t>
            </a:r>
            <a:r>
              <a:rPr lang="de-DE" dirty="0" err="1" smtClean="0">
                <a:latin typeface="Montserrat" panose="00000500000000000000" pitchFamily="2" charset="0"/>
              </a:rPr>
              <a:t>section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you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can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create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content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for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lessons</a:t>
            </a:r>
            <a:r>
              <a:rPr lang="de-DE" dirty="0" smtClean="0">
                <a:latin typeface="Montserrat" panose="00000500000000000000" pitchFamily="2" charset="0"/>
              </a:rPr>
              <a:t>, </a:t>
            </a:r>
            <a:r>
              <a:rPr lang="de-DE" dirty="0" err="1" smtClean="0">
                <a:latin typeface="Montserrat" panose="00000500000000000000" pitchFamily="2" charset="0"/>
              </a:rPr>
              <a:t>tools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and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trends</a:t>
            </a:r>
            <a:r>
              <a:rPr lang="de-DE" dirty="0" smtClean="0">
                <a:latin typeface="Montserrat" panose="00000500000000000000" pitchFamily="2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Montserrat" panose="00000500000000000000" pitchFamily="2" charset="0"/>
              </a:rPr>
              <a:t>If all mandatory fields have been filled in, the content can be submitted for content and copyright </a:t>
            </a:r>
            <a:r>
              <a:rPr lang="en-GB" dirty="0" smtClean="0">
                <a:latin typeface="Montserrat" panose="00000500000000000000" pitchFamily="2" charset="0"/>
              </a:rPr>
              <a:t>viewing.</a:t>
            </a:r>
            <a:endParaRPr lang="de-DE" dirty="0">
              <a:latin typeface="Montserrat" panose="00000500000000000000" pitchFamily="2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18.11.2019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Creation</a:t>
            </a:r>
            <a:r>
              <a:rPr lang="de-DE" dirty="0" smtClean="0"/>
              <a:t> </a:t>
            </a:r>
            <a:r>
              <a:rPr lang="de-DE" dirty="0"/>
              <a:t>&amp; S</a:t>
            </a:r>
            <a:r>
              <a:rPr lang="de-DE" dirty="0" smtClean="0"/>
              <a:t>ubmission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360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879998" y="2711183"/>
            <a:ext cx="4253374" cy="30952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After </a:t>
            </a:r>
            <a:r>
              <a:rPr lang="en-GB" dirty="0">
                <a:solidFill>
                  <a:srgbClr val="00212C"/>
                </a:solidFill>
                <a:latin typeface="Montserrat" panose="00000500000000000000" pitchFamily="2" charset="0"/>
              </a:rPr>
              <a:t>being </a:t>
            </a:r>
            <a:r>
              <a:rPr lang="en-GB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analysed by </a:t>
            </a:r>
            <a:r>
              <a:rPr lang="en-GB" dirty="0">
                <a:solidFill>
                  <a:srgbClr val="00212C"/>
                </a:solidFill>
                <a:latin typeface="Montserrat" panose="00000500000000000000" pitchFamily="2" charset="0"/>
              </a:rPr>
              <a:t>experienced educational staff, the </a:t>
            </a:r>
            <a:r>
              <a:rPr lang="en-GB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content is </a:t>
            </a:r>
            <a:r>
              <a:rPr lang="en-GB" dirty="0">
                <a:solidFill>
                  <a:srgbClr val="00212C"/>
                </a:solidFill>
                <a:latin typeface="Montserrat" panose="00000500000000000000" pitchFamily="2" charset="0"/>
              </a:rPr>
              <a:t>published.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solidFill>
                  <a:srgbClr val="00212C"/>
                </a:solidFill>
                <a:latin typeface="Montserrat" panose="00000500000000000000" pitchFamily="2" charset="0"/>
              </a:rPr>
              <a:t>In the case of </a:t>
            </a:r>
            <a:r>
              <a:rPr lang="en-GB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revision </a:t>
            </a:r>
            <a:r>
              <a:rPr lang="en-GB" dirty="0">
                <a:solidFill>
                  <a:srgbClr val="00212C"/>
                </a:solidFill>
                <a:latin typeface="Montserrat" panose="00000500000000000000" pitchFamily="2" charset="0"/>
              </a:rPr>
              <a:t>requests, </a:t>
            </a:r>
            <a:r>
              <a:rPr lang="en-GB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an e-mail </a:t>
            </a:r>
            <a:r>
              <a:rPr lang="en-GB" dirty="0">
                <a:solidFill>
                  <a:srgbClr val="00212C"/>
                </a:solidFill>
                <a:latin typeface="Montserrat" panose="00000500000000000000" pitchFamily="2" charset="0"/>
              </a:rPr>
              <a:t>is sent with </a:t>
            </a:r>
            <a:r>
              <a:rPr lang="en-GB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feedback.</a:t>
            </a:r>
            <a:endParaRPr lang="de-DE" dirty="0">
              <a:latin typeface="Montserrat" panose="00000500000000000000" pitchFamily="2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18.11.2019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Analysis &amp;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/>
              <a:t>F</a:t>
            </a:r>
            <a:r>
              <a:rPr lang="de-DE" dirty="0" smtClean="0"/>
              <a:t>eedback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/>
          <a:stretch/>
        </p:blipFill>
        <p:spPr>
          <a:xfrm>
            <a:off x="5524500" y="1516944"/>
            <a:ext cx="6052184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5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879998" y="2711183"/>
            <a:ext cx="3920602" cy="309525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After </a:t>
            </a:r>
            <a:r>
              <a:rPr lang="de-DE" dirty="0" err="1" smtClean="0">
                <a:solidFill>
                  <a:srgbClr val="00212C"/>
                </a:solidFill>
                <a:latin typeface="Montserrat" panose="00000500000000000000" pitchFamily="2" charset="0"/>
              </a:rPr>
              <a:t>successful</a:t>
            </a:r>
            <a:r>
              <a:rPr lang="de-DE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solidFill>
                  <a:srgbClr val="00212C"/>
                </a:solidFill>
                <a:latin typeface="Montserrat" panose="00000500000000000000" pitchFamily="2" charset="0"/>
              </a:rPr>
              <a:t>analysis</a:t>
            </a:r>
            <a:r>
              <a:rPr lang="de-DE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, </a:t>
            </a:r>
            <a:r>
              <a:rPr lang="de-DE" dirty="0" err="1" smtClean="0">
                <a:solidFill>
                  <a:srgbClr val="00212C"/>
                </a:solidFill>
                <a:latin typeface="Montserrat" panose="00000500000000000000" pitchFamily="2" charset="0"/>
              </a:rPr>
              <a:t>your</a:t>
            </a:r>
            <a:r>
              <a:rPr lang="de-DE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solidFill>
                  <a:srgbClr val="00212C"/>
                </a:solidFill>
                <a:latin typeface="Montserrat" panose="00000500000000000000" pitchFamily="2" charset="0"/>
              </a:rPr>
              <a:t>content</a:t>
            </a:r>
            <a:r>
              <a:rPr lang="de-DE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 will </a:t>
            </a:r>
            <a:r>
              <a:rPr lang="de-DE" dirty="0" err="1" smtClean="0">
                <a:solidFill>
                  <a:srgbClr val="00212C"/>
                </a:solidFill>
                <a:latin typeface="Montserrat" panose="00000500000000000000" pitchFamily="2" charset="0"/>
              </a:rPr>
              <a:t>be</a:t>
            </a:r>
            <a:r>
              <a:rPr lang="de-DE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solidFill>
                  <a:srgbClr val="00212C"/>
                </a:solidFill>
                <a:latin typeface="Montserrat" panose="00000500000000000000" pitchFamily="2" charset="0"/>
              </a:rPr>
              <a:t>published</a:t>
            </a:r>
            <a:r>
              <a:rPr lang="de-DE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. 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18.11.2019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Publishing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/>
          <a:stretch/>
        </p:blipFill>
        <p:spPr>
          <a:xfrm>
            <a:off x="5505450" y="1516944"/>
            <a:ext cx="6071234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2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latin typeface="Montserrat" panose="00000500000000000000" pitchFamily="2" charset="0"/>
              </a:rPr>
              <a:t>Ronny </a:t>
            </a:r>
            <a:r>
              <a:rPr lang="de-DE" dirty="0" err="1" smtClean="0">
                <a:latin typeface="Montserrat" panose="00000500000000000000" pitchFamily="2" charset="0"/>
              </a:rPr>
              <a:t>Röwert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de-DE" dirty="0" smtClean="0">
                <a:latin typeface="Montserrat" panose="00000500000000000000" pitchFamily="2" charset="0"/>
              </a:rPr>
              <a:t>Institute </a:t>
            </a:r>
            <a:r>
              <a:rPr lang="de-DE" dirty="0" err="1" smtClean="0">
                <a:latin typeface="Montserrat" panose="00000500000000000000" pitchFamily="2" charset="0"/>
              </a:rPr>
              <a:t>of</a:t>
            </a:r>
            <a:r>
              <a:rPr lang="de-DE" dirty="0" smtClean="0">
                <a:latin typeface="Montserrat" panose="00000500000000000000" pitchFamily="2" charset="0"/>
              </a:rPr>
              <a:t> Technical Education </a:t>
            </a:r>
            <a:r>
              <a:rPr lang="de-DE" dirty="0" err="1" smtClean="0">
                <a:latin typeface="Montserrat" panose="00000500000000000000" pitchFamily="2" charset="0"/>
              </a:rPr>
              <a:t>and</a:t>
            </a:r>
            <a:r>
              <a:rPr lang="de-DE" dirty="0" smtClean="0">
                <a:latin typeface="Montserrat" panose="00000500000000000000" pitchFamily="2" charset="0"/>
              </a:rPr>
              <a:t> University </a:t>
            </a:r>
            <a:r>
              <a:rPr lang="de-DE" dirty="0" err="1" smtClean="0">
                <a:latin typeface="Montserrat" panose="00000500000000000000" pitchFamily="2" charset="0"/>
              </a:rPr>
              <a:t>Didactics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de-DE" dirty="0" smtClean="0">
                <a:latin typeface="Montserrat" panose="00000500000000000000" pitchFamily="2" charset="0"/>
                <a:hlinkClick r:id="rId2"/>
              </a:rPr>
              <a:t>digital.learning.lab@tuhh.de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de-DE" dirty="0" smtClean="0">
                <a:latin typeface="Montserrat" panose="00000500000000000000" pitchFamily="2" charset="0"/>
              </a:rPr>
              <a:t>          </a:t>
            </a:r>
          </a:p>
          <a:p>
            <a:pPr marL="0" indent="0">
              <a:buNone/>
            </a:pPr>
            <a:r>
              <a:rPr lang="de-DE" dirty="0" smtClean="0">
                <a:latin typeface="Montserrat" panose="00000500000000000000" pitchFamily="2" charset="0"/>
              </a:rPr>
              <a:t>            @</a:t>
            </a:r>
            <a:r>
              <a:rPr lang="de-DE" dirty="0" err="1">
                <a:latin typeface="Montserrat" panose="00000500000000000000" pitchFamily="2" charset="0"/>
              </a:rPr>
              <a:t>digilearninglab</a:t>
            </a:r>
            <a:r>
              <a:rPr lang="de-DE" dirty="0">
                <a:latin typeface="Montserrat" panose="00000500000000000000" pitchFamily="2" charset="0"/>
              </a:rPr>
              <a:t/>
            </a:r>
            <a:br>
              <a:rPr lang="de-DE" dirty="0">
                <a:latin typeface="Montserrat" panose="00000500000000000000" pitchFamily="2" charset="0"/>
              </a:rPr>
            </a:br>
            <a:r>
              <a:rPr lang="de-DE" dirty="0">
                <a:latin typeface="Montserrat" panose="00000500000000000000" pitchFamily="2" charset="0"/>
              </a:rPr>
              <a:t>         </a:t>
            </a:r>
            <a:br>
              <a:rPr lang="de-DE" dirty="0">
                <a:latin typeface="Montserrat" panose="00000500000000000000" pitchFamily="2" charset="0"/>
              </a:rPr>
            </a:br>
            <a:r>
              <a:rPr lang="de-DE" dirty="0">
                <a:latin typeface="Montserrat" panose="00000500000000000000" pitchFamily="2" charset="0"/>
              </a:rPr>
              <a:t>         </a:t>
            </a:r>
          </a:p>
          <a:p>
            <a:pPr marL="0" indent="0">
              <a:buNone/>
            </a:pPr>
            <a:r>
              <a:rPr lang="de-DE" dirty="0">
                <a:latin typeface="Montserrat" panose="00000500000000000000" pitchFamily="2" charset="0"/>
              </a:rPr>
              <a:t>         </a:t>
            </a:r>
            <a:br>
              <a:rPr lang="de-DE" dirty="0">
                <a:latin typeface="Montserrat" panose="00000500000000000000" pitchFamily="2" charset="0"/>
              </a:rPr>
            </a:br>
            <a:endParaRPr lang="de-DE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de-DE" dirty="0">
              <a:latin typeface="Montserrat" panose="00000500000000000000" pitchFamily="2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18.11.2019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Contact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71" y="3932977"/>
            <a:ext cx="374402" cy="40716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394" y="5290398"/>
            <a:ext cx="1295401" cy="79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5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digital.learning.lab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18.11.2019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1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/>
          <a:stretch/>
        </p:blipFill>
        <p:spPr>
          <a:xfrm>
            <a:off x="5524500" y="1516944"/>
            <a:ext cx="6052184" cy="4064705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 err="1">
                <a:latin typeface="Montserrat" panose="00000500000000000000" pitchFamily="2" charset="0"/>
              </a:rPr>
              <a:t>i</a:t>
            </a:r>
            <a:r>
              <a:rPr lang="de-DE" dirty="0" err="1" smtClean="0">
                <a:latin typeface="Montserrat" panose="00000500000000000000" pitchFamily="2" charset="0"/>
              </a:rPr>
              <a:t>s</a:t>
            </a:r>
            <a:r>
              <a:rPr lang="de-DE" dirty="0" smtClean="0">
                <a:latin typeface="Montserrat" panose="00000500000000000000" pitchFamily="2" charset="0"/>
              </a:rPr>
              <a:t> an open </a:t>
            </a:r>
            <a:r>
              <a:rPr lang="de-DE" dirty="0" err="1"/>
              <a:t>c</a:t>
            </a:r>
            <a:r>
              <a:rPr lang="de-DE" dirty="0" err="1" smtClean="0"/>
              <a:t>ompetence</a:t>
            </a:r>
            <a:r>
              <a:rPr lang="de-DE" dirty="0" smtClean="0"/>
              <a:t> </a:t>
            </a:r>
            <a:r>
              <a:rPr lang="de-DE" dirty="0" err="1"/>
              <a:t>c</a:t>
            </a:r>
            <a:r>
              <a:rPr lang="de-DE" dirty="0" err="1" smtClean="0"/>
              <a:t>enter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teaching</a:t>
            </a:r>
            <a:r>
              <a:rPr lang="de-DE" dirty="0" smtClean="0"/>
              <a:t> design </a:t>
            </a:r>
            <a:r>
              <a:rPr lang="de-DE" dirty="0" smtClean="0">
                <a:latin typeface="Montserrat" panose="00000500000000000000" pitchFamily="2" charset="0"/>
              </a:rPr>
              <a:t>in a digital </a:t>
            </a:r>
            <a:r>
              <a:rPr lang="de-DE" dirty="0" err="1" smtClean="0">
                <a:latin typeface="Montserrat" panose="00000500000000000000" pitchFamily="2" charset="0"/>
              </a:rPr>
              <a:t>age</a:t>
            </a:r>
            <a:r>
              <a:rPr lang="de-DE" dirty="0" smtClean="0">
                <a:latin typeface="Montserrat" panose="00000500000000000000" pitchFamily="2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 smtClean="0">
                <a:latin typeface="Montserrat" panose="00000500000000000000" pitchFamily="2" charset="0"/>
              </a:rPr>
              <a:t>The</a:t>
            </a:r>
            <a:r>
              <a:rPr lang="de-DE" dirty="0" smtClean="0"/>
              <a:t> </a:t>
            </a:r>
            <a:r>
              <a:rPr lang="de-DE" dirty="0" err="1" smtClean="0"/>
              <a:t>digital.learning.lab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co</a:t>
            </a:r>
            <a:r>
              <a:rPr lang="de-DE" dirty="0" smtClean="0"/>
              <a:t>-operation </a:t>
            </a:r>
            <a:r>
              <a:rPr lang="de-DE" dirty="0" err="1" smtClean="0">
                <a:latin typeface="Montserrat" panose="00000500000000000000" pitchFamily="2" charset="0"/>
              </a:rPr>
              <a:t>of</a:t>
            </a:r>
            <a:r>
              <a:rPr lang="de-DE" dirty="0" smtClean="0">
                <a:latin typeface="Montserrat" panose="00000500000000000000" pitchFamily="2" charset="0"/>
              </a:rPr>
              <a:t> Hamburger </a:t>
            </a:r>
            <a:r>
              <a:rPr lang="de-DE" dirty="0">
                <a:latin typeface="Montserrat" panose="00000500000000000000" pitchFamily="2" charset="0"/>
              </a:rPr>
              <a:t>Behörde für Schule und Berufsbildung, </a:t>
            </a:r>
            <a:r>
              <a:rPr lang="de-DE" dirty="0" smtClean="0">
                <a:latin typeface="Montserrat" panose="00000500000000000000" pitchFamily="2" charset="0"/>
              </a:rPr>
              <a:t>Hamburg University </a:t>
            </a:r>
            <a:r>
              <a:rPr lang="de-DE" dirty="0" err="1" smtClean="0">
                <a:latin typeface="Montserrat" panose="00000500000000000000" pitchFamily="2" charset="0"/>
              </a:rPr>
              <a:t>of</a:t>
            </a:r>
            <a:r>
              <a:rPr lang="de-DE" dirty="0" smtClean="0">
                <a:latin typeface="Montserrat" panose="00000500000000000000" pitchFamily="2" charset="0"/>
              </a:rPr>
              <a:t> Technology </a:t>
            </a:r>
            <a:r>
              <a:rPr lang="de-DE" dirty="0" err="1" smtClean="0">
                <a:latin typeface="Montserrat" panose="00000500000000000000" pitchFamily="2" charset="0"/>
              </a:rPr>
              <a:t>and</a:t>
            </a:r>
            <a:r>
              <a:rPr lang="de-DE" dirty="0">
                <a:latin typeface="Montserrat" panose="00000500000000000000" pitchFamily="2" charset="0"/>
              </a:rPr>
              <a:t> </a:t>
            </a:r>
            <a:r>
              <a:rPr lang="de-DE" dirty="0" smtClean="0">
                <a:latin typeface="Montserrat" panose="00000500000000000000" pitchFamily="2" charset="0"/>
              </a:rPr>
              <a:t>Joachim </a:t>
            </a:r>
            <a:r>
              <a:rPr lang="de-DE" dirty="0">
                <a:latin typeface="Montserrat" panose="00000500000000000000" pitchFamily="2" charset="0"/>
              </a:rPr>
              <a:t>Herz </a:t>
            </a:r>
            <a:r>
              <a:rPr lang="de-DE" dirty="0" err="1">
                <a:latin typeface="Montserrat" panose="00000500000000000000" pitchFamily="2" charset="0"/>
              </a:rPr>
              <a:t>Foundation</a:t>
            </a:r>
            <a:r>
              <a:rPr lang="de-DE" dirty="0">
                <a:latin typeface="Montserrat" panose="00000500000000000000" pitchFamily="2" charset="0"/>
              </a:rPr>
              <a:t> </a:t>
            </a:r>
            <a:r>
              <a:rPr lang="de-DE" dirty="0" smtClean="0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18.11.2019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digital.learning.lab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842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1"/>
          <a:stretch/>
        </p:blipFill>
        <p:spPr>
          <a:xfrm>
            <a:off x="5495924" y="1516944"/>
            <a:ext cx="6080759" cy="4064705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idx="13"/>
          </p:nvPr>
        </p:nvSpPr>
        <p:spPr>
          <a:xfrm>
            <a:off x="879998" y="3122663"/>
            <a:ext cx="3940858" cy="27154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 err="1" smtClean="0">
                <a:latin typeface="Montserrat" panose="00000500000000000000" pitchFamily="2" charset="0"/>
              </a:rPr>
              <a:t>Teachers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>
                <a:latin typeface="Montserrat" panose="00000500000000000000" pitchFamily="2" charset="0"/>
              </a:rPr>
              <a:t>find </a:t>
            </a:r>
            <a:r>
              <a:rPr lang="de-DE" dirty="0" err="1" smtClean="0">
                <a:latin typeface="Montserrat" panose="00000500000000000000" pitchFamily="2" charset="0"/>
              </a:rPr>
              <a:t>suggestion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>
                <a:latin typeface="Montserrat" panose="00000500000000000000" pitchFamily="2" charset="0"/>
              </a:rPr>
              <a:t>and</a:t>
            </a:r>
            <a:r>
              <a:rPr lang="de-DE" dirty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support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to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en-GB" dirty="0" smtClean="0">
                <a:latin typeface="Montserrat" panose="00000500000000000000" pitchFamily="2" charset="0"/>
              </a:rPr>
              <a:t>design their lessons, </a:t>
            </a:r>
            <a:r>
              <a:rPr lang="en-GB" dirty="0">
                <a:latin typeface="Montserrat" panose="00000500000000000000" pitchFamily="2" charset="0"/>
              </a:rPr>
              <a:t>taking into account the competences for a digitized </a:t>
            </a:r>
            <a:r>
              <a:rPr lang="en-GB" dirty="0" smtClean="0">
                <a:latin typeface="Montserrat" panose="00000500000000000000" pitchFamily="2" charset="0"/>
              </a:rPr>
              <a:t>world.</a:t>
            </a:r>
            <a:endParaRPr lang="de-DE" dirty="0" smtClean="0">
              <a:latin typeface="Montserrat" panose="00000500000000000000" pitchFamily="2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18.11.2019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879997" y="1944049"/>
            <a:ext cx="4793689" cy="1027751"/>
          </a:xfrm>
        </p:spPr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digital.learning.lab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922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13.09.2019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reasons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digital.learning.lab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879998" y="2711183"/>
            <a:ext cx="5406502" cy="2798829"/>
          </a:xfrm>
          <a:prstGeom prst="rect">
            <a:avLst/>
          </a:prstGeom>
          <a:solidFill>
            <a:srgbClr val="4B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96000" rIns="468000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Q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uality </a:t>
            </a:r>
            <a:r>
              <a:rPr lang="de-DE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assured</a:t>
            </a: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impulses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for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lesson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design </a:t>
            </a:r>
            <a:endParaRPr lang="de-DE" sz="1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Impulses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across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competences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defined</a:t>
            </a: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by</a:t>
            </a: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 KMK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Free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of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charge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and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without</a:t>
            </a: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registration</a:t>
            </a:r>
            <a:endParaRPr lang="de-DE" sz="1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Usable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without</a:t>
            </a: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prior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knowledge</a:t>
            </a:r>
            <a:endParaRPr lang="de-DE" sz="1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For</a:t>
            </a: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 all </a:t>
            </a:r>
            <a:r>
              <a:rPr lang="de-DE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subjects</a:t>
            </a: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Montserrat" panose="00000500000000000000" pitchFamily="2" charset="0"/>
              </a:rPr>
              <a:t>and</a:t>
            </a: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grades</a:t>
            </a:r>
            <a:endParaRPr lang="de-DE" sz="1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Open </a:t>
            </a: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E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ducation Resources (OER)</a:t>
            </a:r>
            <a:endParaRPr lang="de-DE" sz="1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Personalized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feedback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on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teaching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Montserrat" panose="00000500000000000000" pitchFamily="2" charset="0"/>
              </a:rPr>
              <a:t>concepts</a:t>
            </a:r>
            <a:endParaRPr lang="de-DE" sz="1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8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digital.learning.lab</a:t>
            </a:r>
            <a:r>
              <a:rPr lang="de-DE" dirty="0" smtClean="0"/>
              <a:t> </a:t>
            </a:r>
            <a:r>
              <a:rPr lang="de-DE" dirty="0" err="1" smtClean="0"/>
              <a:t>structured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18.11.2019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8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18.11.2019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392956" y="1944050"/>
            <a:ext cx="5002642" cy="582984"/>
          </a:xfrm>
        </p:spPr>
        <p:txBody>
          <a:bodyPr/>
          <a:lstStyle/>
          <a:p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4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sz="1200" dirty="0" smtClean="0">
                <a:solidFill>
                  <a:srgbClr val="00212C"/>
                </a:solidFill>
              </a:rPr>
              <a:t>Six </a:t>
            </a:r>
            <a:r>
              <a:rPr lang="de-DE" sz="1200" dirty="0" err="1">
                <a:solidFill>
                  <a:srgbClr val="00212C"/>
                </a:solidFill>
              </a:rPr>
              <a:t>C</a:t>
            </a:r>
            <a:r>
              <a:rPr lang="de-DE" sz="1200" dirty="0" err="1" smtClean="0">
                <a:solidFill>
                  <a:srgbClr val="00212C"/>
                </a:solidFill>
              </a:rPr>
              <a:t>ompetences</a:t>
            </a:r>
            <a:r>
              <a:rPr lang="de-DE" sz="1200" dirty="0" smtClean="0">
                <a:solidFill>
                  <a:srgbClr val="00212C"/>
                </a:solidFill>
              </a:rPr>
              <a:t/>
            </a:r>
            <a:br>
              <a:rPr lang="de-DE" sz="1200" dirty="0" smtClean="0">
                <a:solidFill>
                  <a:srgbClr val="00212C"/>
                </a:solidFill>
              </a:rPr>
            </a:br>
            <a:r>
              <a:rPr lang="de-DE" sz="1200" dirty="0" smtClean="0">
                <a:latin typeface="Montserrat" panose="00000500000000000000" pitchFamily="2" charset="0"/>
              </a:rPr>
              <a:t>The </a:t>
            </a:r>
            <a:r>
              <a:rPr lang="de-DE" sz="1200" dirty="0" err="1" smtClean="0">
                <a:latin typeface="Montserrat" panose="00000500000000000000" pitchFamily="2" charset="0"/>
              </a:rPr>
              <a:t>content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is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assigned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to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the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corresponding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competences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defined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by</a:t>
            </a:r>
            <a:r>
              <a:rPr lang="de-DE" sz="1200" dirty="0" smtClean="0">
                <a:latin typeface="Montserrat" panose="00000500000000000000" pitchFamily="2" charset="0"/>
              </a:rPr>
              <a:t> KMK </a:t>
            </a:r>
            <a:r>
              <a:rPr lang="de-DE" sz="1200" dirty="0" err="1" smtClean="0">
                <a:latin typeface="Montserrat" panose="00000500000000000000" pitchFamily="2" charset="0"/>
              </a:rPr>
              <a:t>for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education</a:t>
            </a:r>
            <a:r>
              <a:rPr lang="de-DE" sz="1200" dirty="0" smtClean="0">
                <a:latin typeface="Montserrat" panose="00000500000000000000" pitchFamily="2" charset="0"/>
              </a:rPr>
              <a:t> in a digital </a:t>
            </a:r>
            <a:r>
              <a:rPr lang="de-DE" sz="1200" dirty="0" err="1" smtClean="0">
                <a:latin typeface="Montserrat" panose="00000500000000000000" pitchFamily="2" charset="0"/>
              </a:rPr>
              <a:t>world</a:t>
            </a:r>
            <a:endParaRPr lang="de-DE" sz="1200" dirty="0" smtClean="0">
              <a:latin typeface="Montserrat" panose="00000500000000000000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sz="1200" dirty="0" smtClean="0">
                <a:solidFill>
                  <a:srgbClr val="E40031"/>
                </a:solidFill>
              </a:rPr>
              <a:t>Content </a:t>
            </a:r>
            <a:r>
              <a:rPr lang="de-DE" sz="1200" dirty="0" err="1" smtClean="0">
                <a:solidFill>
                  <a:srgbClr val="E40031"/>
                </a:solidFill>
              </a:rPr>
              <a:t>for</a:t>
            </a:r>
            <a:r>
              <a:rPr lang="de-DE" sz="1200" dirty="0" smtClean="0">
                <a:solidFill>
                  <a:srgbClr val="E40031"/>
                </a:solidFill>
              </a:rPr>
              <a:t> </a:t>
            </a:r>
            <a:r>
              <a:rPr lang="de-DE" sz="1200" dirty="0" err="1">
                <a:solidFill>
                  <a:srgbClr val="E40031"/>
                </a:solidFill>
              </a:rPr>
              <a:t>L</a:t>
            </a:r>
            <a:r>
              <a:rPr lang="de-DE" sz="1200" dirty="0" err="1" smtClean="0">
                <a:solidFill>
                  <a:srgbClr val="E40031"/>
                </a:solidFill>
              </a:rPr>
              <a:t>essons</a:t>
            </a:r>
            <a:r>
              <a:rPr lang="de-DE" sz="1200" dirty="0" smtClean="0">
                <a:solidFill>
                  <a:srgbClr val="E40031"/>
                </a:solidFill>
              </a:rPr>
              <a:t/>
            </a:r>
            <a:br>
              <a:rPr lang="de-DE" sz="1200" dirty="0" smtClean="0">
                <a:solidFill>
                  <a:srgbClr val="E40031"/>
                </a:solidFill>
              </a:rPr>
            </a:br>
            <a:r>
              <a:rPr lang="de-DE" sz="1200" dirty="0" smtClean="0">
                <a:latin typeface="Montserrat" panose="00000500000000000000" pitchFamily="2" charset="0"/>
              </a:rPr>
              <a:t>Find digital </a:t>
            </a:r>
            <a:r>
              <a:rPr lang="de-DE" sz="1200" dirty="0" err="1" smtClean="0">
                <a:latin typeface="Montserrat" panose="00000500000000000000" pitchFamily="2" charset="0"/>
              </a:rPr>
              <a:t>examples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of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teaching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situations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you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can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utilize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for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your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lessons</a:t>
            </a:r>
            <a:endParaRPr lang="de-DE" sz="1200" dirty="0" smtClean="0">
              <a:latin typeface="Montserrat" panose="00000500000000000000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sz="1200" dirty="0" smtClean="0">
                <a:solidFill>
                  <a:srgbClr val="2380C5"/>
                </a:solidFill>
              </a:rPr>
              <a:t>Tools </a:t>
            </a:r>
            <a:r>
              <a:rPr lang="de-DE" sz="1200" dirty="0">
                <a:solidFill>
                  <a:srgbClr val="2380C5"/>
                </a:solidFill>
              </a:rPr>
              <a:t>&amp; </a:t>
            </a:r>
            <a:r>
              <a:rPr lang="de-DE" sz="1200" dirty="0" smtClean="0">
                <a:solidFill>
                  <a:srgbClr val="2380C5"/>
                </a:solidFill>
              </a:rPr>
              <a:t>Tutorials</a:t>
            </a:r>
            <a:br>
              <a:rPr lang="de-DE" sz="1200" dirty="0" smtClean="0">
                <a:solidFill>
                  <a:srgbClr val="2380C5"/>
                </a:solidFill>
              </a:rPr>
            </a:br>
            <a:r>
              <a:rPr lang="de-DE" sz="1200" dirty="0" smtClean="0">
                <a:latin typeface="Montserrat" panose="00000500000000000000" pitchFamily="2" charset="0"/>
              </a:rPr>
              <a:t>Find out </a:t>
            </a:r>
            <a:r>
              <a:rPr lang="de-DE" sz="1200" dirty="0" err="1" smtClean="0">
                <a:latin typeface="Montserrat" panose="00000500000000000000" pitchFamily="2" charset="0"/>
              </a:rPr>
              <a:t>more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about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tools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and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their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functionalities</a:t>
            </a:r>
            <a:r>
              <a:rPr lang="de-DE" sz="1200" dirty="0">
                <a:latin typeface="Montserrat" panose="00000500000000000000" pitchFamily="2" charset="0"/>
              </a:rPr>
              <a:t> </a:t>
            </a:r>
            <a:r>
              <a:rPr lang="en-GB" sz="1200" dirty="0" smtClean="0">
                <a:latin typeface="Montserrat" panose="00000500000000000000" pitchFamily="2" charset="0"/>
              </a:rPr>
              <a:t>for </a:t>
            </a:r>
            <a:r>
              <a:rPr lang="en-GB" sz="1200" dirty="0">
                <a:latin typeface="Montserrat" panose="00000500000000000000" pitchFamily="2" charset="0"/>
              </a:rPr>
              <a:t>school </a:t>
            </a:r>
            <a:r>
              <a:rPr lang="en-GB" sz="1200" dirty="0" smtClean="0">
                <a:latin typeface="Montserrat" panose="00000500000000000000" pitchFamily="2" charset="0"/>
              </a:rPr>
              <a:t>education</a:t>
            </a:r>
            <a:br>
              <a:rPr lang="en-GB" sz="1200" dirty="0" smtClean="0">
                <a:latin typeface="Montserrat" panose="00000500000000000000" pitchFamily="2" charset="0"/>
              </a:rPr>
            </a:br>
            <a:r>
              <a:rPr lang="de-DE" sz="1200" dirty="0">
                <a:latin typeface="Montserrat Light" panose="00000400000000000000" pitchFamily="2" charset="0"/>
              </a:rPr>
              <a:t/>
            </a:r>
            <a:br>
              <a:rPr lang="de-DE" sz="1200" dirty="0">
                <a:latin typeface="Montserrat Light" panose="00000400000000000000" pitchFamily="2" charset="0"/>
              </a:rPr>
            </a:br>
            <a:r>
              <a:rPr lang="de-DE" sz="1200" dirty="0" smtClean="0">
                <a:solidFill>
                  <a:srgbClr val="CDAD72"/>
                </a:solidFill>
              </a:rPr>
              <a:t>Trends</a:t>
            </a:r>
            <a:br>
              <a:rPr lang="de-DE" sz="1200" dirty="0" smtClean="0">
                <a:solidFill>
                  <a:srgbClr val="CDAD72"/>
                </a:solidFill>
              </a:rPr>
            </a:br>
            <a:r>
              <a:rPr lang="de-DE" sz="1200" dirty="0" smtClean="0">
                <a:latin typeface="Montserrat" panose="00000500000000000000" pitchFamily="2" charset="0"/>
              </a:rPr>
              <a:t>Find </a:t>
            </a:r>
            <a:r>
              <a:rPr lang="de-DE" sz="1200" dirty="0" err="1" smtClean="0">
                <a:latin typeface="Montserrat" panose="00000500000000000000" pitchFamily="2" charset="0"/>
              </a:rPr>
              <a:t>publications</a:t>
            </a:r>
            <a:r>
              <a:rPr lang="de-DE" sz="1200" dirty="0" smtClean="0">
                <a:latin typeface="Montserrat" panose="00000500000000000000" pitchFamily="2" charset="0"/>
              </a:rPr>
              <a:t>, </a:t>
            </a:r>
            <a:r>
              <a:rPr lang="de-DE" sz="1200" dirty="0" err="1" smtClean="0">
                <a:latin typeface="Montserrat" panose="00000500000000000000" pitchFamily="2" charset="0"/>
              </a:rPr>
              <a:t>projects</a:t>
            </a:r>
            <a:r>
              <a:rPr lang="de-DE" sz="1200" dirty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and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other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ideas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 smtClean="0">
                <a:latin typeface="Montserrat" panose="00000500000000000000" pitchFamily="2" charset="0"/>
              </a:rPr>
              <a:t>for</a:t>
            </a:r>
            <a:r>
              <a:rPr lang="de-DE" sz="1200" dirty="0" smtClean="0">
                <a:latin typeface="Montserrat" panose="00000500000000000000" pitchFamily="2" charset="0"/>
              </a:rPr>
              <a:t> </a:t>
            </a:r>
            <a:r>
              <a:rPr lang="de-DE" sz="1200" dirty="0" err="1">
                <a:latin typeface="Montserrat" panose="00000500000000000000" pitchFamily="2" charset="0"/>
              </a:rPr>
              <a:t>e</a:t>
            </a:r>
            <a:r>
              <a:rPr lang="de-DE" sz="1200" dirty="0" err="1" smtClean="0">
                <a:latin typeface="Montserrat" panose="00000500000000000000" pitchFamily="2" charset="0"/>
              </a:rPr>
              <a:t>ducation</a:t>
            </a:r>
            <a:r>
              <a:rPr lang="de-DE" sz="1200" dirty="0" smtClean="0">
                <a:latin typeface="Montserrat" panose="00000500000000000000" pitchFamily="2" charset="0"/>
              </a:rPr>
              <a:t> in a digital </a:t>
            </a:r>
            <a:r>
              <a:rPr lang="de-DE" sz="1200" dirty="0" err="1" smtClean="0">
                <a:latin typeface="Montserrat" panose="00000500000000000000" pitchFamily="2" charset="0"/>
              </a:rPr>
              <a:t>world</a:t>
            </a:r>
            <a:endParaRPr lang="de-DE" sz="1200" dirty="0" smtClean="0">
              <a:latin typeface="Montserrat" panose="00000500000000000000" pitchFamily="2" charset="0"/>
            </a:endParaRPr>
          </a:p>
        </p:txBody>
      </p:sp>
      <p:pic>
        <p:nvPicPr>
          <p:cNvPr id="7" name="Grafik 6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1" b="5488"/>
          <a:stretch/>
        </p:blipFill>
        <p:spPr>
          <a:xfrm>
            <a:off x="838200" y="1498907"/>
            <a:ext cx="5019533" cy="430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2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3"/>
          </p:nvPr>
        </p:nvSpPr>
        <p:spPr>
          <a:xfrm>
            <a:off x="879998" y="2711183"/>
            <a:ext cx="4438569" cy="309525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200" dirty="0"/>
              <a:t>Model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content</a:t>
            </a:r>
            <a:r>
              <a:rPr lang="de-DE" sz="1200" dirty="0"/>
              <a:t> </a:t>
            </a:r>
            <a:r>
              <a:rPr lang="de-DE" sz="1200" dirty="0" err="1"/>
              <a:t>access</a:t>
            </a:r>
            <a:r>
              <a:rPr lang="de-DE" sz="1200" dirty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 smtClean="0">
                <a:latin typeface="Montserrat Medium" panose="00000600000000000000" pitchFamily="2" charset="0"/>
              </a:rPr>
              <a:t>Access Layer 1</a:t>
            </a:r>
            <a:r>
              <a:rPr lang="de-DE" sz="1300" dirty="0" smtClean="0">
                <a:latin typeface="Montserrat Medium" panose="00000600000000000000" pitchFamily="2" charset="0"/>
              </a:rPr>
              <a:t>: </a:t>
            </a:r>
            <a:r>
              <a:rPr lang="de-DE" sz="1300" dirty="0" err="1" smtClean="0">
                <a:latin typeface="Montserrat Medium" panose="00000600000000000000" pitchFamily="2" charset="0"/>
              </a:rPr>
              <a:t>Overview</a:t>
            </a:r>
            <a:r>
              <a:rPr lang="de-DE" sz="1300" dirty="0">
                <a:latin typeface="Montserrat Light" panose="00000400000000000000" pitchFamily="2" charset="0"/>
              </a:rPr>
              <a:t/>
            </a:r>
            <a:br>
              <a:rPr lang="de-DE" sz="1300" dirty="0">
                <a:latin typeface="Montserrat Light" panose="00000400000000000000" pitchFamily="2" charset="0"/>
              </a:rPr>
            </a:br>
            <a:r>
              <a:rPr lang="de-DE" sz="1300" dirty="0" err="1">
                <a:latin typeface="Montserrat" panose="00000500000000000000" pitchFamily="2" charset="0"/>
              </a:rPr>
              <a:t>g</a:t>
            </a:r>
            <a:r>
              <a:rPr lang="de-DE" sz="1300" dirty="0" err="1" smtClean="0">
                <a:latin typeface="Montserrat" panose="00000500000000000000" pitchFamily="2" charset="0"/>
              </a:rPr>
              <a:t>oals</a:t>
            </a:r>
            <a:r>
              <a:rPr lang="de-DE" sz="1300" dirty="0" smtClean="0">
                <a:latin typeface="Montserrat" panose="00000500000000000000" pitchFamily="2" charset="0"/>
              </a:rPr>
              <a:t>, professional </a:t>
            </a:r>
            <a:r>
              <a:rPr lang="de-DE" sz="1300" dirty="0" err="1" smtClean="0">
                <a:latin typeface="Montserrat" panose="00000500000000000000" pitchFamily="2" charset="0"/>
              </a:rPr>
              <a:t>skills</a:t>
            </a:r>
            <a:r>
              <a:rPr lang="de-DE" sz="1300" dirty="0" smtClean="0">
                <a:latin typeface="Montserrat" panose="00000500000000000000" pitchFamily="2" charset="0"/>
              </a:rPr>
              <a:t>, </a:t>
            </a:r>
            <a:r>
              <a:rPr lang="de-DE" sz="1300" dirty="0" err="1" smtClean="0">
                <a:latin typeface="Montserrat" panose="00000500000000000000" pitchFamily="2" charset="0"/>
              </a:rPr>
              <a:t>competences</a:t>
            </a:r>
            <a:r>
              <a:rPr lang="de-DE" sz="1300" dirty="0" smtClean="0">
                <a:latin typeface="Montserrat" panose="00000500000000000000" pitchFamily="2" charset="0"/>
              </a:rPr>
              <a:t> in a digital </a:t>
            </a:r>
            <a:r>
              <a:rPr lang="de-DE" sz="1300" dirty="0" err="1" smtClean="0">
                <a:latin typeface="Montserrat" panose="00000500000000000000" pitchFamily="2" charset="0"/>
              </a:rPr>
              <a:t>world</a:t>
            </a:r>
            <a:r>
              <a:rPr lang="de-DE" sz="1300" dirty="0">
                <a:latin typeface="Montserrat" panose="00000500000000000000" pitchFamily="2" charset="0"/>
              </a:rPr>
              <a:t>, </a:t>
            </a:r>
            <a:r>
              <a:rPr lang="de-DE" sz="1300" dirty="0" err="1">
                <a:latin typeface="Montserrat" panose="00000500000000000000" pitchFamily="2" charset="0"/>
              </a:rPr>
              <a:t>media</a:t>
            </a:r>
            <a:r>
              <a:rPr lang="de-DE" sz="1300" dirty="0">
                <a:latin typeface="Montserrat" panose="00000500000000000000" pitchFamily="2" charset="0"/>
              </a:rPr>
              <a:t> </a:t>
            </a:r>
            <a:r>
              <a:rPr lang="de-DE" sz="1300" dirty="0" err="1" smtClean="0">
                <a:latin typeface="Montserrat" panose="00000500000000000000" pitchFamily="2" charset="0"/>
              </a:rPr>
              <a:t>equipment</a:t>
            </a:r>
            <a:endParaRPr lang="de-DE" sz="13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>
                <a:latin typeface="Montserrat Medium" panose="00000600000000000000" pitchFamily="2" charset="0"/>
              </a:rPr>
              <a:t>Access Layer 2</a:t>
            </a:r>
            <a:r>
              <a:rPr lang="de-DE" sz="1600" dirty="0">
                <a:latin typeface="Montserrat Medium" panose="00000600000000000000" pitchFamily="2" charset="0"/>
              </a:rPr>
              <a:t>: </a:t>
            </a:r>
            <a:r>
              <a:rPr lang="de-DE" sz="1300" dirty="0" smtClean="0">
                <a:latin typeface="Montserrat Medium" panose="00000600000000000000" pitchFamily="2" charset="0"/>
              </a:rPr>
              <a:t>Details</a:t>
            </a:r>
            <a:r>
              <a:rPr lang="de-DE" sz="1300" dirty="0">
                <a:latin typeface="Montserrat Light" panose="00000400000000000000" pitchFamily="2" charset="0"/>
              </a:rPr>
              <a:t/>
            </a:r>
            <a:br>
              <a:rPr lang="de-DE" sz="1300" dirty="0">
                <a:latin typeface="Montserrat Light" panose="00000400000000000000" pitchFamily="2" charset="0"/>
              </a:rPr>
            </a:br>
            <a:r>
              <a:rPr lang="de-DE" sz="1300" dirty="0" err="1" smtClean="0">
                <a:latin typeface="Montserrat" panose="00000500000000000000" pitchFamily="2" charset="0"/>
              </a:rPr>
              <a:t>subject</a:t>
            </a:r>
            <a:r>
              <a:rPr lang="de-DE" sz="1300" dirty="0" smtClean="0">
                <a:latin typeface="Montserrat" panose="00000500000000000000" pitchFamily="2" charset="0"/>
              </a:rPr>
              <a:t>, </a:t>
            </a:r>
            <a:r>
              <a:rPr lang="de-DE" sz="1300" dirty="0" err="1" smtClean="0">
                <a:latin typeface="Montserrat" panose="00000500000000000000" pitchFamily="2" charset="0"/>
              </a:rPr>
              <a:t>description</a:t>
            </a:r>
            <a:r>
              <a:rPr lang="de-DE" sz="1300" dirty="0">
                <a:latin typeface="Montserrat" panose="00000500000000000000" pitchFamily="2" charset="0"/>
              </a:rPr>
              <a:t>, </a:t>
            </a:r>
            <a:r>
              <a:rPr lang="de-DE" sz="1300" dirty="0" err="1" smtClean="0">
                <a:latin typeface="Montserrat" panose="00000500000000000000" pitchFamily="2" charset="0"/>
              </a:rPr>
              <a:t>reference</a:t>
            </a:r>
            <a:r>
              <a:rPr lang="de-DE" sz="1300" dirty="0" smtClean="0">
                <a:latin typeface="Montserrat" panose="00000500000000000000" pitchFamily="2" charset="0"/>
              </a:rPr>
              <a:t> </a:t>
            </a:r>
            <a:r>
              <a:rPr lang="de-DE" sz="1300" dirty="0" err="1" smtClean="0">
                <a:latin typeface="Montserrat" panose="00000500000000000000" pitchFamily="2" charset="0"/>
              </a:rPr>
              <a:t>to</a:t>
            </a:r>
            <a:r>
              <a:rPr lang="de-DE" sz="1300" dirty="0" smtClean="0">
                <a:latin typeface="Montserrat" panose="00000500000000000000" pitchFamily="2" charset="0"/>
              </a:rPr>
              <a:t> </a:t>
            </a:r>
            <a:r>
              <a:rPr lang="de-DE" sz="1300" dirty="0" err="1" smtClean="0">
                <a:latin typeface="Montserrat" panose="00000500000000000000" pitchFamily="2" charset="0"/>
              </a:rPr>
              <a:t>education</a:t>
            </a:r>
            <a:r>
              <a:rPr lang="de-DE" sz="1300" dirty="0" smtClean="0">
                <a:latin typeface="Montserrat" panose="00000500000000000000" pitchFamily="2" charset="0"/>
              </a:rPr>
              <a:t> plan, </a:t>
            </a:r>
            <a:r>
              <a:rPr lang="de-DE" sz="1300" dirty="0" err="1" smtClean="0">
                <a:latin typeface="Montserrat" panose="00000500000000000000" pitchFamily="2" charset="0"/>
              </a:rPr>
              <a:t>individualization</a:t>
            </a:r>
            <a:endParaRPr lang="de-DE" sz="1300" dirty="0" smtClean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sz="1200" dirty="0">
                <a:latin typeface="Montserrat Medium" panose="00000600000000000000" pitchFamily="2" charset="0"/>
              </a:rPr>
              <a:t>Access Layer </a:t>
            </a:r>
            <a:r>
              <a:rPr lang="de-DE" sz="1300" dirty="0" smtClean="0">
                <a:latin typeface="Montserrat Medium" panose="00000600000000000000" pitchFamily="2" charset="0"/>
              </a:rPr>
              <a:t>3: </a:t>
            </a:r>
            <a:r>
              <a:rPr lang="de-DE" sz="1300" dirty="0" err="1" smtClean="0">
                <a:latin typeface="Montserrat Medium" panose="00000600000000000000" pitchFamily="2" charset="0"/>
              </a:rPr>
              <a:t>Hints</a:t>
            </a:r>
            <a:r>
              <a:rPr lang="de-DE" sz="1300" dirty="0" smtClean="0">
                <a:latin typeface="Montserrat Medium" panose="00000600000000000000" pitchFamily="2" charset="0"/>
              </a:rPr>
              <a:t> &amp; Links</a:t>
            </a:r>
            <a:br>
              <a:rPr lang="de-DE" sz="1300" dirty="0" smtClean="0">
                <a:latin typeface="Montserrat Medium" panose="00000600000000000000" pitchFamily="2" charset="0"/>
              </a:rPr>
            </a:br>
            <a:r>
              <a:rPr lang="de-DE" sz="1300" dirty="0" err="1" smtClean="0">
                <a:latin typeface="Montserrat" panose="00000500000000000000" pitchFamily="2" charset="0"/>
              </a:rPr>
              <a:t>notes</a:t>
            </a:r>
            <a:r>
              <a:rPr lang="de-DE" sz="1300" dirty="0" smtClean="0">
                <a:latin typeface="Montserrat" panose="00000500000000000000" pitchFamily="2" charset="0"/>
              </a:rPr>
              <a:t>, </a:t>
            </a:r>
            <a:r>
              <a:rPr lang="de-DE" sz="1300" dirty="0" err="1" smtClean="0">
                <a:latin typeface="Montserrat" panose="00000500000000000000" pitchFamily="2" charset="0"/>
              </a:rPr>
              <a:t>literature</a:t>
            </a:r>
            <a:r>
              <a:rPr lang="de-DE" sz="1300" dirty="0" smtClean="0">
                <a:latin typeface="Montserrat" panose="00000500000000000000" pitchFamily="2" charset="0"/>
              </a:rPr>
              <a:t>/ </a:t>
            </a:r>
            <a:r>
              <a:rPr lang="de-DE" sz="1300" dirty="0">
                <a:latin typeface="Montserrat" panose="00000500000000000000" pitchFamily="2" charset="0"/>
              </a:rPr>
              <a:t>l</a:t>
            </a:r>
            <a:r>
              <a:rPr lang="de-DE" sz="1300" dirty="0" smtClean="0">
                <a:latin typeface="Montserrat" panose="00000500000000000000" pitchFamily="2" charset="0"/>
              </a:rPr>
              <a:t>inks</a:t>
            </a:r>
            <a:r>
              <a:rPr lang="de-DE" sz="1300" dirty="0">
                <a:latin typeface="Montserrat" panose="00000500000000000000" pitchFamily="2" charset="0"/>
              </a:rPr>
              <a:t>, </a:t>
            </a:r>
            <a:r>
              <a:rPr lang="de-DE" sz="1300" dirty="0" err="1">
                <a:latin typeface="Montserrat" panose="00000500000000000000" pitchFamily="2" charset="0"/>
              </a:rPr>
              <a:t>m</a:t>
            </a:r>
            <a:r>
              <a:rPr lang="de-DE" sz="1300" dirty="0" err="1" smtClean="0">
                <a:latin typeface="Montserrat" panose="00000500000000000000" pitchFamily="2" charset="0"/>
              </a:rPr>
              <a:t>edia</a:t>
            </a:r>
            <a:endParaRPr lang="de-DE" sz="1300" dirty="0">
              <a:latin typeface="Montserrat" panose="00000500000000000000" pitchFamily="2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18.11.2019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Content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lessons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"/>
          <a:stretch/>
        </p:blipFill>
        <p:spPr>
          <a:xfrm>
            <a:off x="5534024" y="1516944"/>
            <a:ext cx="6042659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8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 smtClean="0"/>
              <a:t>Model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 Medium" panose="00000600000000000000" pitchFamily="2" charset="0"/>
              </a:rPr>
              <a:t>Access Layer 1: </a:t>
            </a:r>
            <a:r>
              <a:rPr lang="de-DE" dirty="0" err="1" smtClean="0">
                <a:latin typeface="Montserrat Medium" panose="00000600000000000000" pitchFamily="2" charset="0"/>
              </a:rPr>
              <a:t>Overview</a:t>
            </a:r>
            <a:r>
              <a:rPr lang="de-DE" dirty="0">
                <a:latin typeface="Montserrat Light" panose="00000400000000000000" pitchFamily="2" charset="0"/>
              </a:rPr>
              <a:t/>
            </a:r>
            <a:br>
              <a:rPr lang="de-DE" dirty="0">
                <a:latin typeface="Montserrat Light" panose="00000400000000000000" pitchFamily="2" charset="0"/>
              </a:rPr>
            </a:br>
            <a:r>
              <a:rPr lang="de-DE" dirty="0" err="1" smtClean="0">
                <a:latin typeface="Montserrat" panose="00000500000000000000" pitchFamily="2" charset="0"/>
              </a:rPr>
              <a:t>functionalities</a:t>
            </a:r>
            <a:r>
              <a:rPr lang="de-DE" dirty="0">
                <a:latin typeface="Montserrat" panose="00000500000000000000" pitchFamily="2" charset="0"/>
              </a:rPr>
              <a:t>, </a:t>
            </a:r>
            <a:r>
              <a:rPr lang="de-DE" dirty="0" err="1">
                <a:latin typeface="Montserrat" panose="00000500000000000000" pitchFamily="2" charset="0"/>
              </a:rPr>
              <a:t>operating</a:t>
            </a:r>
            <a:r>
              <a:rPr lang="de-DE" dirty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system</a:t>
            </a:r>
            <a:r>
              <a:rPr lang="de-DE" dirty="0" smtClean="0">
                <a:latin typeface="Montserrat" panose="00000500000000000000" pitchFamily="2" charset="0"/>
              </a:rPr>
              <a:t>, </a:t>
            </a:r>
            <a:r>
              <a:rPr lang="de-DE" dirty="0" err="1" smtClean="0">
                <a:latin typeface="Montserrat" panose="00000500000000000000" pitchFamily="2" charset="0"/>
              </a:rPr>
              <a:t>pros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and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cons</a:t>
            </a:r>
            <a:r>
              <a:rPr lang="de-DE" dirty="0" smtClean="0">
                <a:latin typeface="Montserrat" panose="00000500000000000000" pitchFamily="2" charset="0"/>
              </a:rPr>
              <a:t>, </a:t>
            </a:r>
            <a:r>
              <a:rPr lang="de-DE" dirty="0">
                <a:latin typeface="Montserrat" panose="00000500000000000000" pitchFamily="2" charset="0"/>
              </a:rPr>
              <a:t/>
            </a:r>
            <a:br>
              <a:rPr lang="de-DE" dirty="0">
                <a:latin typeface="Montserrat" panose="00000500000000000000" pitchFamily="2" charset="0"/>
              </a:rPr>
            </a:br>
            <a:r>
              <a:rPr lang="de-DE" dirty="0" err="1" smtClean="0">
                <a:latin typeface="Montserrat" panose="00000500000000000000" pitchFamily="2" charset="0"/>
              </a:rPr>
              <a:t>competences</a:t>
            </a:r>
            <a:r>
              <a:rPr lang="de-DE" dirty="0" smtClean="0">
                <a:latin typeface="Montserrat" panose="00000500000000000000" pitchFamily="2" charset="0"/>
              </a:rPr>
              <a:t> in a digital </a:t>
            </a:r>
            <a:r>
              <a:rPr lang="de-DE" dirty="0" err="1" smtClean="0">
                <a:latin typeface="Montserrat" panose="00000500000000000000" pitchFamily="2" charset="0"/>
              </a:rPr>
              <a:t>world</a:t>
            </a:r>
            <a:r>
              <a:rPr lang="de-DE" dirty="0">
                <a:latin typeface="Montserrat" panose="00000500000000000000" pitchFamily="2" charset="0"/>
              </a:rPr>
              <a:t>, </a:t>
            </a:r>
            <a:r>
              <a:rPr lang="de-DE" dirty="0" err="1">
                <a:latin typeface="Montserrat" panose="00000500000000000000" pitchFamily="2" charset="0"/>
              </a:rPr>
              <a:t>application</a:t>
            </a:r>
            <a:r>
              <a:rPr lang="de-DE" dirty="0">
                <a:latin typeface="Montserrat" panose="00000500000000000000" pitchFamily="2" charset="0"/>
              </a:rPr>
              <a:t> </a:t>
            </a:r>
            <a:r>
              <a:rPr lang="de-DE" dirty="0" smtClean="0">
                <a:latin typeface="Montserrat" panose="00000500000000000000" pitchFamily="2" charset="0"/>
              </a:rPr>
              <a:t>type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 Medium" panose="00000600000000000000" pitchFamily="2" charset="0"/>
              </a:rPr>
              <a:t>Access Layer 2: </a:t>
            </a:r>
            <a:r>
              <a:rPr lang="de-DE" dirty="0" err="1" smtClean="0">
                <a:latin typeface="Montserrat Medium" panose="00000600000000000000" pitchFamily="2" charset="0"/>
              </a:rPr>
              <a:t>Hints</a:t>
            </a:r>
            <a:r>
              <a:rPr lang="de-DE" dirty="0" smtClean="0">
                <a:latin typeface="Montserrat Medium" panose="00000600000000000000" pitchFamily="2" charset="0"/>
              </a:rPr>
              <a:t> </a:t>
            </a:r>
            <a:r>
              <a:rPr lang="de-DE" dirty="0">
                <a:latin typeface="Montserrat Medium" panose="00000600000000000000" pitchFamily="2" charset="0"/>
              </a:rPr>
              <a:t>&amp; </a:t>
            </a:r>
            <a:r>
              <a:rPr lang="de-DE" dirty="0" smtClean="0">
                <a:latin typeface="Montserrat Medium" panose="00000600000000000000" pitchFamily="2" charset="0"/>
              </a:rPr>
              <a:t>Tutorials</a:t>
            </a:r>
            <a:r>
              <a:rPr lang="de-DE" dirty="0">
                <a:latin typeface="Montserrat Light" panose="00000400000000000000" pitchFamily="2" charset="0"/>
              </a:rPr>
              <a:t/>
            </a:r>
            <a:br>
              <a:rPr lang="de-DE" dirty="0">
                <a:latin typeface="Montserrat Light" panose="00000400000000000000" pitchFamily="2" charset="0"/>
              </a:rPr>
            </a:br>
            <a:r>
              <a:rPr lang="de-DE" dirty="0">
                <a:latin typeface="Montserrat" panose="00000500000000000000" pitchFamily="2" charset="0"/>
              </a:rPr>
              <a:t>R</a:t>
            </a:r>
            <a:r>
              <a:rPr lang="de-DE" dirty="0" smtClean="0">
                <a:latin typeface="Montserrat" panose="00000500000000000000" pitchFamily="2" charset="0"/>
              </a:rPr>
              <a:t>egistration, </a:t>
            </a:r>
            <a:r>
              <a:rPr lang="de-DE" dirty="0" err="1" smtClean="0">
                <a:latin typeface="Montserrat" panose="00000500000000000000" pitchFamily="2" charset="0"/>
              </a:rPr>
              <a:t>usage</a:t>
            </a:r>
            <a:r>
              <a:rPr lang="de-DE" dirty="0" smtClean="0">
                <a:latin typeface="Montserrat" panose="00000500000000000000" pitchFamily="2" charset="0"/>
              </a:rPr>
              <a:t>, </a:t>
            </a:r>
            <a:r>
              <a:rPr lang="de-DE" dirty="0" err="1" smtClean="0">
                <a:latin typeface="Montserrat" panose="00000500000000000000" pitchFamily="2" charset="0"/>
              </a:rPr>
              <a:t>hints</a:t>
            </a:r>
            <a:r>
              <a:rPr lang="de-DE" dirty="0" smtClean="0">
                <a:latin typeface="Montserrat" panose="00000500000000000000" pitchFamily="2" charset="0"/>
              </a:rPr>
              <a:t>, </a:t>
            </a:r>
            <a:r>
              <a:rPr lang="de-DE" dirty="0" err="1" smtClean="0">
                <a:latin typeface="Montserrat" panose="00000500000000000000" pitchFamily="2" charset="0"/>
              </a:rPr>
              <a:t>age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r>
              <a:rPr lang="de-DE" dirty="0" err="1" smtClean="0">
                <a:latin typeface="Montserrat" panose="00000500000000000000" pitchFamily="2" charset="0"/>
              </a:rPr>
              <a:t>restrictions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 Medium" panose="00000600000000000000" pitchFamily="2" charset="0"/>
              </a:rPr>
              <a:t>Access Layer 3: </a:t>
            </a:r>
            <a:r>
              <a:rPr lang="de-DE" dirty="0" err="1">
                <a:latin typeface="Montserrat Medium" panose="00000600000000000000" pitchFamily="2" charset="0"/>
              </a:rPr>
              <a:t>S</a:t>
            </a:r>
            <a:r>
              <a:rPr lang="de-DE" dirty="0" err="1" smtClean="0">
                <a:latin typeface="Montserrat Medium" panose="00000600000000000000" pitchFamily="2" charset="0"/>
              </a:rPr>
              <a:t>imular</a:t>
            </a:r>
            <a:r>
              <a:rPr lang="de-DE" dirty="0" smtClean="0">
                <a:latin typeface="Montserrat Medium" panose="00000600000000000000" pitchFamily="2" charset="0"/>
              </a:rPr>
              <a:t> Tools</a:t>
            </a:r>
            <a:br>
              <a:rPr lang="de-DE" dirty="0" smtClean="0">
                <a:latin typeface="Montserrat Medium" panose="00000600000000000000" pitchFamily="2" charset="0"/>
              </a:rPr>
            </a:br>
            <a:r>
              <a:rPr lang="de-DE" dirty="0" smtClean="0">
                <a:latin typeface="Montserrat" panose="00000500000000000000" pitchFamily="2" charset="0"/>
              </a:rPr>
              <a:t>Alternatives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dirty="0">
              <a:latin typeface="Montserrat Light" panose="000004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18.11.2019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2380C5"/>
                </a:solidFill>
              </a:rPr>
              <a:t>Tools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/>
          <a:stretch/>
        </p:blipFill>
        <p:spPr>
          <a:xfrm>
            <a:off x="5505450" y="1516944"/>
            <a:ext cx="6071234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4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392</Words>
  <Application>Microsoft Office PowerPoint</Application>
  <PresentationFormat>Breitbild</PresentationFormat>
  <Paragraphs>99</Paragraphs>
  <Slides>17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Arial</vt:lpstr>
      <vt:lpstr>Calibri</vt:lpstr>
      <vt:lpstr>Montserrat</vt:lpstr>
      <vt:lpstr>Montserrat Light</vt:lpstr>
      <vt:lpstr>Montserrat Medium</vt:lpstr>
      <vt:lpstr>Montserrat SemiBold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Annika Franke</dc:creator>
  <cp:lastModifiedBy>Annett</cp:lastModifiedBy>
  <cp:revision>431</cp:revision>
  <dcterms:created xsi:type="dcterms:W3CDTF">2018-06-18T09:23:00Z</dcterms:created>
  <dcterms:modified xsi:type="dcterms:W3CDTF">2019-11-18T15:06:05Z</dcterms:modified>
</cp:coreProperties>
</file>